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692400"/>
            <a:ext cx="19621500" cy="3924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485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b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2387600" y="6045200"/>
            <a:ext cx="196215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600">
                <a:solidFill>
                  <a:srgbClr val="45A7DE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4" name="–Johnny Appleseed"/>
          <p:cNvSpPr txBox="1"/>
          <p:nvPr>
            <p:ph type="body" sz="quarter" idx="22"/>
          </p:nvPr>
        </p:nvSpPr>
        <p:spPr>
          <a:xfrm>
            <a:off x="2387600" y="8953500"/>
            <a:ext cx="19621500" cy="787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ortrait photo of a butterfly on a green leaf"/>
          <p:cNvSpPr/>
          <p:nvPr>
            <p:ph type="pic" idx="21"/>
          </p:nvPr>
        </p:nvSpPr>
        <p:spPr>
          <a:xfrm>
            <a:off x="0" y="-190500"/>
            <a:ext cx="24384000" cy="140939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rtrait photo of a butterfly on a green leaf"/>
          <p:cNvSpPr/>
          <p:nvPr>
            <p:ph type="pic" idx="21"/>
          </p:nvPr>
        </p:nvSpPr>
        <p:spPr>
          <a:xfrm>
            <a:off x="4667250" y="-231128"/>
            <a:ext cx="17402076" cy="10058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8623300"/>
            <a:ext cx="19621500" cy="2400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1506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000500"/>
            <a:ext cx="19621500" cy="5715000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ortrait photo of a butterfly on a green leaf"/>
          <p:cNvSpPr/>
          <p:nvPr>
            <p:ph type="pic" idx="21"/>
          </p:nvPr>
        </p:nvSpPr>
        <p:spPr>
          <a:xfrm>
            <a:off x="10530071" y="554566"/>
            <a:ext cx="20258478" cy="11709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711200" y="1981200"/>
            <a:ext cx="140462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711200" y="6731000"/>
            <a:ext cx="14046200" cy="5232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2387600" y="38989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ortrait photo of a butterfly on a green leaf"/>
          <p:cNvSpPr/>
          <p:nvPr>
            <p:ph type="pic" idx="21"/>
          </p:nvPr>
        </p:nvSpPr>
        <p:spPr>
          <a:xfrm>
            <a:off x="9919689" y="3141992"/>
            <a:ext cx="16395701" cy="94767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2387600" y="3898900"/>
            <a:ext cx="10223500" cy="8039100"/>
          </a:xfrm>
          <a:prstGeom prst="rect">
            <a:avLst/>
          </a:prstGeom>
        </p:spPr>
        <p:txBody>
          <a:bodyPr/>
          <a:lstStyle>
            <a:lvl1pPr marL="673099" indent="-673099">
              <a:spcBef>
                <a:spcPts val="5300"/>
              </a:spcBef>
              <a:buSzPct val="50000"/>
              <a:buBlip>
                <a:blip r:embed="rId2"/>
              </a:buBlip>
              <a:defRPr sz="5000"/>
            </a:lvl1pPr>
            <a:lvl2pPr marL="13462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2pPr>
            <a:lvl3pPr marL="20193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3pPr>
            <a:lvl4pPr marL="26924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4pPr>
            <a:lvl5pPr marL="33655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a monarch caterpillar on leaf"/>
          <p:cNvSpPr/>
          <p:nvPr>
            <p:ph type="pic" idx="21"/>
          </p:nvPr>
        </p:nvSpPr>
        <p:spPr>
          <a:xfrm rot="21600000">
            <a:off x="11168731" y="-2006599"/>
            <a:ext cx="14294116" cy="142940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Portrait photo of a butterfly on a green leaf"/>
          <p:cNvSpPr/>
          <p:nvPr>
            <p:ph type="pic" sz="half" idx="22"/>
          </p:nvPr>
        </p:nvSpPr>
        <p:spPr>
          <a:xfrm rot="21600000">
            <a:off x="13285117" y="6292593"/>
            <a:ext cx="13249309" cy="7658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Portrait photo of three children out in nature inspecting the contents of a jar"/>
          <p:cNvSpPr/>
          <p:nvPr>
            <p:ph type="pic" idx="23"/>
          </p:nvPr>
        </p:nvSpPr>
        <p:spPr>
          <a:xfrm>
            <a:off x="558800" y="-2946400"/>
            <a:ext cx="15062200" cy="1983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790700"/>
            <a:ext cx="196215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355600"/>
            <a:ext cx="19621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6985" y="13106400"/>
            <a:ext cx="461773" cy="431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86868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889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778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2667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3556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4445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5334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6223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7112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8001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atatracker.ietf.org/doc/html/rfc4271" TargetMode="External"/><Relationship Id="rId3" Type="http://schemas.openxmlformats.org/officeDocument/2006/relationships/hyperlink" Target="https://nag.ru/material/36217" TargetMode="External"/><Relationship Id="rId4" Type="http://schemas.openxmlformats.org/officeDocument/2006/relationships/hyperlink" Target="https://habr.com/ru/post/184350" TargetMode="External"/><Relationship Id="rId5" Type="http://schemas.openxmlformats.org/officeDocument/2006/relationships/hyperlink" Target="https://www.iana.org/assignments/address-family-numbers/address-family-numbers.xhtml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ТОО “Умные города” сетевая команда…"/>
          <p:cNvSpPr txBox="1"/>
          <p:nvPr>
            <p:ph type="ctrTitle"/>
          </p:nvPr>
        </p:nvSpPr>
        <p:spPr>
          <a:xfrm>
            <a:off x="2381250" y="1028623"/>
            <a:ext cx="19621501" cy="9149788"/>
          </a:xfrm>
          <a:prstGeom prst="rect">
            <a:avLst/>
          </a:prstGeom>
        </p:spPr>
        <p:txBody>
          <a:bodyPr/>
          <a:lstStyle/>
          <a:p>
            <a:pPr defTabSz="676909">
              <a:defRPr sz="10824"/>
            </a:pPr>
            <a:r>
              <a:t>ТОО “Умные города”</a:t>
            </a:r>
            <a:br/>
            <a:r>
              <a:t>сетевая команда</a:t>
            </a:r>
            <a:br/>
          </a:p>
          <a:p>
            <a:pPr defTabSz="676909">
              <a:defRPr sz="10824"/>
            </a:pPr>
            <a:r>
              <a:t>Тема: “BGP, ECMP”</a:t>
            </a:r>
          </a:p>
          <a:p>
            <a:pPr defTabSz="676909">
              <a:defRPr sz="10824"/>
            </a:pPr>
          </a:p>
          <a:p>
            <a:pPr defTabSz="676909">
              <a:defRPr sz="10824"/>
            </a:pPr>
            <a:r>
              <a:t>Борулько Василий</a:t>
            </a:r>
          </a:p>
        </p:txBody>
      </p:sp>
      <p:sp>
        <p:nvSpPr>
          <p:cNvPr id="120" name="Что я умею… по документам:…"/>
          <p:cNvSpPr txBox="1"/>
          <p:nvPr>
            <p:ph type="subTitle" sz="quarter" idx="1"/>
          </p:nvPr>
        </p:nvSpPr>
        <p:spPr>
          <a:xfrm>
            <a:off x="11427866" y="11056586"/>
            <a:ext cx="12041002" cy="1946758"/>
          </a:xfrm>
          <a:prstGeom prst="rect">
            <a:avLst/>
          </a:prstGeom>
        </p:spPr>
        <p:txBody>
          <a:bodyPr/>
          <a:lstStyle/>
          <a:p>
            <a:pPr defTabSz="652145">
              <a:defRPr sz="4424"/>
            </a:pPr>
            <a:r>
              <a:t>Что я умею… по документам:</a:t>
            </a:r>
          </a:p>
          <a:p>
            <a:pPr defTabSz="652145">
              <a:defRPr sz="4424"/>
            </a:pPr>
            <a:r>
              <a:t>JNCIP-SP, CCNP R&amp;S, Python for network engineers, </a:t>
            </a:r>
          </a:p>
          <a:p>
            <a:pPr defTabSz="652145">
              <a:defRPr sz="4424"/>
            </a:pPr>
            <a:r>
              <a:t>RHCSA, CCNA Security, JNCIA DevOps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GP-атрибуты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BGP-атрибуты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640" y="2712466"/>
            <a:ext cx="16332720" cy="10475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Алгоритм выбора лучшего BGP-маршрута: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528319">
              <a:defRPr sz="8448"/>
            </a:lvl1pPr>
          </a:lstStyle>
          <a:p>
            <a:pPr/>
            <a:r>
              <a:t>Алгоритм выбора лучшего BGP-маршрута:</a:t>
            </a:r>
          </a:p>
        </p:txBody>
      </p:sp>
      <p:sp>
        <p:nvSpPr>
          <p:cNvPr id="161" name="Максимальное значение Weight (локально для маршрутизатора, не передаётся, Cisco)…"/>
          <p:cNvSpPr txBox="1"/>
          <p:nvPr>
            <p:ph type="subTitle" idx="1"/>
          </p:nvPr>
        </p:nvSpPr>
        <p:spPr>
          <a:xfrm>
            <a:off x="2374900" y="2874091"/>
            <a:ext cx="19634201" cy="10152218"/>
          </a:xfrm>
          <a:prstGeom prst="rect">
            <a:avLst/>
          </a:prstGeom>
        </p:spPr>
        <p:txBody>
          <a:bodyPr/>
          <a:lstStyle/>
          <a:p>
            <a:pPr algn="l" defTabSz="577850">
              <a:defRPr sz="3920">
                <a:solidFill>
                  <a:schemeClr val="accent5">
                    <a:satOff val="13469"/>
                    <a:lumOff val="13333"/>
                  </a:schemeClr>
                </a:solidFill>
              </a:defRPr>
            </a:pPr>
            <a:r>
              <a:t>Максимальное значение Weight (локально для маршрутизатора, не передаётся, Cisco)</a:t>
            </a:r>
          </a:p>
          <a:p>
            <a:pPr algn="l" defTabSz="577850">
              <a:defRPr sz="3920"/>
            </a:pPr>
          </a:p>
          <a:p>
            <a:pPr algn="l" defTabSz="577850">
              <a:defRPr sz="3920"/>
            </a:pPr>
            <a:r>
              <a:t>1. max LP</a:t>
            </a:r>
          </a:p>
          <a:p>
            <a:pPr algn="l" defTabSz="577850">
              <a:defRPr sz="3920"/>
            </a:pPr>
          </a:p>
          <a:p>
            <a:pPr algn="l" defTabSz="577850">
              <a:defRPr sz="3920"/>
            </a:pPr>
            <a:r>
              <a:t>2. Предпочесть локальный маршрут</a:t>
            </a:r>
          </a:p>
          <a:p>
            <a:pPr algn="l" defTabSz="577850">
              <a:defRPr sz="3920"/>
            </a:pPr>
          </a:p>
          <a:p>
            <a:pPr algn="l" defTabSz="577850">
              <a:defRPr sz="3920"/>
            </a:pPr>
            <a:r>
              <a:t>3. Кратчайший путь через автономные системы (самый короткий AS_PATH)</a:t>
            </a:r>
          </a:p>
          <a:p>
            <a:pPr algn="l" defTabSz="577850">
              <a:defRPr sz="3920"/>
            </a:pPr>
          </a:p>
          <a:p>
            <a:pPr algn="l" defTabSz="577850">
              <a:defRPr sz="3920"/>
            </a:pPr>
            <a:r>
              <a:t>4. min Origin</a:t>
            </a:r>
          </a:p>
          <a:p>
            <a:pPr algn="l" defTabSz="577850">
              <a:defRPr sz="3920"/>
            </a:pPr>
          </a:p>
          <a:p>
            <a:pPr algn="l" defTabSz="577850">
              <a:defRPr sz="3920"/>
            </a:pPr>
            <a:r>
              <a:t>5. min MED</a:t>
            </a:r>
          </a:p>
          <a:p>
            <a:pPr algn="l" defTabSz="577850">
              <a:defRPr sz="3920"/>
            </a:pPr>
          </a:p>
          <a:p>
            <a:pPr algn="l" defTabSz="577850">
              <a:defRPr sz="3920"/>
            </a:pPr>
            <a:r>
              <a:t>6. eBGP лучше iBGP</a:t>
            </a:r>
          </a:p>
          <a:p>
            <a:pPr algn="l" defTabSz="577850">
              <a:defRPr sz="3920"/>
            </a:pPr>
          </a:p>
          <a:p>
            <a:pPr algn="l" defTabSz="577850">
              <a:defRPr sz="3920"/>
            </a:pPr>
            <a:r>
              <a:t>7. Ближайшего IGP-соседа</a:t>
            </a:r>
          </a:p>
          <a:p>
            <a:pPr lvl="8" marL="0" indent="995680" defTabSz="577850">
              <a:spcBef>
                <a:spcPts val="0"/>
              </a:spcBef>
              <a:buSzTx/>
              <a:buNone/>
              <a:defRPr sz="3920"/>
            </a:pPr>
            <a:r>
              <a:t>Если это условие выполнено, то происходит балансировка</a:t>
            </a:r>
          </a:p>
          <a:p>
            <a:pPr defTabSz="577850">
              <a:defRPr sz="3920"/>
            </a:pPr>
          </a:p>
          <a:p>
            <a:pPr algn="l" defTabSz="577850">
              <a:defRPr sz="3920">
                <a:solidFill>
                  <a:schemeClr val="accent1"/>
                </a:solidFill>
              </a:defRPr>
            </a:pPr>
            <a:r>
              <a:t>Остальные условия могут различаться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Немного о полезных атрибутах: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701675">
              <a:defRPr sz="11220"/>
            </a:lvl1pPr>
          </a:lstStyle>
          <a:p>
            <a:pPr/>
            <a:r>
              <a:t>Немного о полезных атрибутах:</a:t>
            </a:r>
          </a:p>
        </p:txBody>
      </p:sp>
      <p:sp>
        <p:nvSpPr>
          <p:cNvPr id="164" name="Local Preference: для определения исходящего пути трафика из AS…"/>
          <p:cNvSpPr txBox="1"/>
          <p:nvPr>
            <p:ph type="subTitle" idx="1"/>
          </p:nvPr>
        </p:nvSpPr>
        <p:spPr>
          <a:xfrm>
            <a:off x="1930669" y="3595367"/>
            <a:ext cx="20522662" cy="8149689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chemeClr val="accent1"/>
                </a:solidFill>
              </a:rPr>
              <a:t>Local Preference:</a:t>
            </a:r>
            <a:r>
              <a:t> для определения исходящего пути трафика из AS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As-path:</a:t>
            </a:r>
            <a:r>
              <a:t> количество AS до сети(префикса)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Origin:</a:t>
            </a:r>
            <a:r>
              <a:t> Origin ( IGP(i) </a:t>
            </a:r>
            <a:r>
              <a:rPr b="1"/>
              <a:t>&gt;</a:t>
            </a:r>
            <a:r>
              <a:t> EGP(e) </a:t>
            </a:r>
            <a:r>
              <a:rPr b="1"/>
              <a:t>&gt;</a:t>
            </a:r>
            <a:r>
              <a:t> incomplete(?) )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MED (Multi Exit Discriminator):</a:t>
            </a:r>
            <a:r>
              <a:t> определения входящего в AS трафика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Community:</a:t>
            </a:r>
            <a:r>
              <a:t> может быть extended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P-BGP или, не только IPv4"/>
          <p:cNvSpPr txBox="1"/>
          <p:nvPr>
            <p:ph type="ctrTitle"/>
          </p:nvPr>
        </p:nvSpPr>
        <p:spPr>
          <a:xfrm>
            <a:off x="1404497" y="303633"/>
            <a:ext cx="20598253" cy="2163726"/>
          </a:xfrm>
          <a:prstGeom prst="rect">
            <a:avLst/>
          </a:prstGeom>
        </p:spPr>
        <p:txBody>
          <a:bodyPr/>
          <a:lstStyle/>
          <a:p>
            <a:pPr/>
            <a:r>
              <a:t>MP-BGP или, не только IPv4</a:t>
            </a:r>
          </a:p>
        </p:txBody>
      </p:sp>
      <p:sp>
        <p:nvSpPr>
          <p:cNvPr id="167" name="Optional параметры (Capabilities)"/>
          <p:cNvSpPr txBox="1"/>
          <p:nvPr>
            <p:ph type="subTitle" sz="quarter" idx="1"/>
          </p:nvPr>
        </p:nvSpPr>
        <p:spPr>
          <a:xfrm>
            <a:off x="1669932" y="2665616"/>
            <a:ext cx="20885792" cy="1622882"/>
          </a:xfrm>
          <a:prstGeom prst="rect">
            <a:avLst/>
          </a:prstGeom>
        </p:spPr>
        <p:txBody>
          <a:bodyPr/>
          <a:lstStyle/>
          <a:p>
            <a:pPr/>
            <a:r>
              <a:t>Optional параметры (Capabilities)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772" y="4835273"/>
            <a:ext cx="7139098" cy="8190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7179" y="4830793"/>
            <a:ext cx="11200587" cy="819984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AFI (Address Family Indicator)"/>
          <p:cNvSpPr txBox="1"/>
          <p:nvPr/>
        </p:nvSpPr>
        <p:spPr>
          <a:xfrm>
            <a:off x="4579336" y="4286651"/>
            <a:ext cx="4354808" cy="45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30200">
              <a:defRPr sz="2240"/>
            </a:lvl1pPr>
          </a:lstStyle>
          <a:p>
            <a:pPr/>
            <a:r>
              <a:t>AFI (Address Family Indicator)</a:t>
            </a:r>
          </a:p>
        </p:txBody>
      </p:sp>
      <p:sp>
        <p:nvSpPr>
          <p:cNvPr id="171" name="SAFI (Subsequent Address Family Indicator)"/>
          <p:cNvSpPr txBox="1"/>
          <p:nvPr/>
        </p:nvSpPr>
        <p:spPr>
          <a:xfrm>
            <a:off x="12881421" y="4332666"/>
            <a:ext cx="5326746" cy="45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30200">
              <a:defRPr sz="2240"/>
            </a:lvl1pPr>
          </a:lstStyle>
          <a:p>
            <a:pPr/>
            <a:r>
              <a:t>SAFI (Subsequent Address Family Indicator)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Резюмируя, BGP это:"/>
          <p:cNvSpPr txBox="1"/>
          <p:nvPr>
            <p:ph type="ctrTitle"/>
          </p:nvPr>
        </p:nvSpPr>
        <p:spPr>
          <a:xfrm>
            <a:off x="1404497" y="303633"/>
            <a:ext cx="20598253" cy="2163726"/>
          </a:xfrm>
          <a:prstGeom prst="rect">
            <a:avLst/>
          </a:prstGeom>
        </p:spPr>
        <p:txBody>
          <a:bodyPr/>
          <a:lstStyle/>
          <a:p>
            <a:pPr/>
            <a:r>
              <a:t>Резюмируя, BGP это:</a:t>
            </a:r>
          </a:p>
        </p:txBody>
      </p:sp>
      <p:sp>
        <p:nvSpPr>
          <p:cNvPr id="174" name="- хорошо масштабируемый, проверенный временем, протокол…"/>
          <p:cNvSpPr txBox="1"/>
          <p:nvPr>
            <p:ph type="subTitle" idx="1"/>
          </p:nvPr>
        </p:nvSpPr>
        <p:spPr>
          <a:xfrm>
            <a:off x="1749104" y="3541652"/>
            <a:ext cx="20885792" cy="8027907"/>
          </a:xfrm>
          <a:prstGeom prst="rect">
            <a:avLst/>
          </a:prstGeom>
        </p:spPr>
        <p:txBody>
          <a:bodyPr/>
          <a:lstStyle/>
          <a:p>
            <a:pPr/>
            <a:r>
              <a:t>- хорошо масштабируемый, проверенный временем, протокол</a:t>
            </a:r>
          </a:p>
          <a:p>
            <a:pPr/>
          </a:p>
          <a:p>
            <a:pPr/>
            <a:r>
              <a:t>- хорошая фильтрации маршрутной информации</a:t>
            </a:r>
          </a:p>
          <a:p>
            <a:pPr/>
          </a:p>
          <a:p>
            <a:pPr/>
            <a:r>
              <a:t>- позволяет неплохо настроить ECMP</a:t>
            </a:r>
          </a:p>
          <a:p>
            <a:pPr/>
          </a:p>
          <a:p>
            <a:pPr/>
            <a:r>
              <a:t>- можно не только IPv4</a:t>
            </a:r>
          </a:p>
          <a:p>
            <a:pPr/>
          </a:p>
          <a:p>
            <a:pPr/>
            <a:r>
              <a:t>- возможна UCMP балансировка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CMP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ECMP</a:t>
            </a:r>
          </a:p>
        </p:txBody>
      </p:sp>
      <p:sp>
        <p:nvSpPr>
          <p:cNvPr id="177" name="Per-packet - равномерная балансировка, но нет…"/>
          <p:cNvSpPr txBox="1"/>
          <p:nvPr>
            <p:ph type="subTitle" sz="quarter" idx="1"/>
          </p:nvPr>
        </p:nvSpPr>
        <p:spPr>
          <a:xfrm>
            <a:off x="14663518" y="4679635"/>
            <a:ext cx="9570335" cy="3881623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chemeClr val="accent1"/>
                </a:solidFill>
              </a:rPr>
              <a:t>Per-packet </a:t>
            </a:r>
            <a:r>
              <a:t>- равномерная балансировка, но нет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Per-flow </a:t>
            </a:r>
            <a:r>
              <a:t>- наш вариант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811" y="2668390"/>
            <a:ext cx="12688181" cy="7904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CMP в нашей практике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ECMP в нашей практике</a:t>
            </a:r>
          </a:p>
        </p:txBody>
      </p:sp>
      <p:sp>
        <p:nvSpPr>
          <p:cNvPr id="181" name="Используется на проекте…"/>
          <p:cNvSpPr txBox="1"/>
          <p:nvPr>
            <p:ph type="subTitle" sz="quarter" idx="1"/>
          </p:nvPr>
        </p:nvSpPr>
        <p:spPr>
          <a:xfrm>
            <a:off x="13782653" y="5224637"/>
            <a:ext cx="10062751" cy="5177565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chemeClr val="accent1"/>
                </a:solidFill>
              </a:rPr>
              <a:t>Используется на проекте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LB анонсирует /32 </a:t>
            </a:r>
            <a:endParaRPr b="1">
              <a:solidFill>
                <a:schemeClr val="accent1"/>
              </a:solidFill>
            </a:endParaRPr>
          </a:p>
          <a:p>
            <a:pPr/>
            <a:endParaRPr b="1">
              <a:solidFill>
                <a:schemeClr val="accent1"/>
              </a:solidFill>
            </a:endParaRPr>
          </a:p>
          <a:p>
            <a:pPr/>
            <a:r>
              <a:t> Не нужен keepalived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4247" y="2425244"/>
            <a:ext cx="12033835" cy="107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Особенности статического хэширования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553084">
              <a:defRPr sz="8844"/>
            </a:lvl1pPr>
          </a:lstStyle>
          <a:p>
            <a:pPr/>
            <a:r>
              <a:t>Особенности статического хэширования</a:t>
            </a:r>
          </a:p>
        </p:txBody>
      </p:sp>
      <p:sp>
        <p:nvSpPr>
          <p:cNvPr id="185" name="Статическое хэширование - хэш-функция…"/>
          <p:cNvSpPr txBox="1"/>
          <p:nvPr>
            <p:ph type="subTitle" sz="half" idx="1"/>
          </p:nvPr>
        </p:nvSpPr>
        <p:spPr>
          <a:xfrm>
            <a:off x="10591057" y="4824390"/>
            <a:ext cx="13589826" cy="5253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1"/>
                </a:solidFill>
              </a:rPr>
              <a:t>Статическое хэширование</a:t>
            </a:r>
            <a:r>
              <a:t> - хэш-функция</a:t>
            </a:r>
          </a:p>
          <a:p>
            <a:pPr/>
          </a:p>
          <a:p>
            <a:pPr/>
            <a:r>
              <a:t>Хорошее распределение если много потоков 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Проблема при изменении состояния </a:t>
            </a:r>
            <a:r>
              <a:t>(проблемы с ТСР)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132" y="3241300"/>
            <a:ext cx="10045701" cy="349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32" y="7931504"/>
            <a:ext cx="9893301" cy="353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silient/Consistent Hashing в ECMP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643889">
              <a:defRPr sz="10296"/>
            </a:lvl1pPr>
          </a:lstStyle>
          <a:p>
            <a:pPr/>
            <a:r>
              <a:t>Resilient/Consistent Hashing в ECMP</a:t>
            </a:r>
          </a:p>
        </p:txBody>
      </p:sp>
      <p:sp>
        <p:nvSpPr>
          <p:cNvPr id="190" name="- Общий вид"/>
          <p:cNvSpPr txBox="1"/>
          <p:nvPr>
            <p:ph type="subTitle" sz="quarter" idx="1"/>
          </p:nvPr>
        </p:nvSpPr>
        <p:spPr>
          <a:xfrm>
            <a:off x="10352377" y="3470545"/>
            <a:ext cx="9647678" cy="11412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>
                <a:solidFill>
                  <a:srgbClr val="858585"/>
                </a:solidFill>
              </a:defRPr>
            </a:pPr>
            <a:r>
              <a:rPr>
                <a:solidFill>
                  <a:schemeClr val="accent1"/>
                </a:solidFill>
              </a:rPr>
              <a:t>- Общий вид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716" y="2831909"/>
            <a:ext cx="97790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4633" y="5493124"/>
            <a:ext cx="9296401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2966" y="8890190"/>
            <a:ext cx="9842501" cy="4178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Удаление пути -"/>
          <p:cNvSpPr txBox="1"/>
          <p:nvPr/>
        </p:nvSpPr>
        <p:spPr>
          <a:xfrm>
            <a:off x="5311750" y="7258927"/>
            <a:ext cx="7235693" cy="114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>
                <a:solidFill>
                  <a:srgbClr val="858585"/>
                </a:solidFill>
              </a:defRPr>
            </a:pPr>
            <a:r>
              <a:rPr>
                <a:solidFill>
                  <a:schemeClr val="accent1"/>
                </a:solidFill>
              </a:rPr>
              <a:t>Удаление пути -</a:t>
            </a:r>
          </a:p>
        </p:txBody>
      </p:sp>
      <p:sp>
        <p:nvSpPr>
          <p:cNvPr id="195" name="- Добавление пути"/>
          <p:cNvSpPr txBox="1"/>
          <p:nvPr/>
        </p:nvSpPr>
        <p:spPr>
          <a:xfrm>
            <a:off x="11323499" y="10489259"/>
            <a:ext cx="9647678" cy="114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>
                <a:solidFill>
                  <a:srgbClr val="858585"/>
                </a:solidFill>
              </a:defRPr>
            </a:pPr>
            <a:r>
              <a:rPr>
                <a:solidFill>
                  <a:schemeClr val="accent1"/>
                </a:solidFill>
              </a:rPr>
              <a:t>- Добавление пути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Поляризация трафика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Поляризация трафика</a:t>
            </a:r>
          </a:p>
        </p:txBody>
      </p:sp>
      <p:sp>
        <p:nvSpPr>
          <p:cNvPr id="198" name="Хэш функция + соль - разные значения"/>
          <p:cNvSpPr txBox="1"/>
          <p:nvPr>
            <p:ph type="subTitle" sz="quarter" idx="1"/>
          </p:nvPr>
        </p:nvSpPr>
        <p:spPr>
          <a:xfrm>
            <a:off x="1497820" y="11266297"/>
            <a:ext cx="20484261" cy="1076026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1"/>
                </a:solidFill>
              </a:rPr>
              <a:t>Хэш функция + соль - </a:t>
            </a:r>
            <a:r>
              <a:t>разные значения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1602" y="3042469"/>
            <a:ext cx="18360796" cy="7631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Что такое BGP?"/>
          <p:cNvSpPr txBox="1"/>
          <p:nvPr>
            <p:ph type="ctrTitle"/>
          </p:nvPr>
        </p:nvSpPr>
        <p:spPr>
          <a:xfrm>
            <a:off x="2387600" y="562929"/>
            <a:ext cx="19621501" cy="2151625"/>
          </a:xfrm>
          <a:prstGeom prst="rect">
            <a:avLst/>
          </a:prstGeom>
        </p:spPr>
        <p:txBody>
          <a:bodyPr/>
          <a:lstStyle/>
          <a:p>
            <a:pPr/>
            <a:r>
              <a:t>Что такое BGP?</a:t>
            </a:r>
          </a:p>
        </p:txBody>
      </p:sp>
      <p:sp>
        <p:nvSpPr>
          <p:cNvPr id="123" name="Протокол интернета…"/>
          <p:cNvSpPr txBox="1"/>
          <p:nvPr>
            <p:ph type="subTitle" idx="1"/>
          </p:nvPr>
        </p:nvSpPr>
        <p:spPr>
          <a:xfrm>
            <a:off x="1725845" y="3177209"/>
            <a:ext cx="20932310" cy="9545982"/>
          </a:xfrm>
          <a:prstGeom prst="rect">
            <a:avLst/>
          </a:prstGeom>
        </p:spPr>
        <p:txBody>
          <a:bodyPr/>
          <a:lstStyle/>
          <a:p>
            <a:pPr/>
            <a:r>
              <a:t>Протокол интернета </a:t>
            </a:r>
          </a:p>
          <a:p>
            <a:pPr/>
          </a:p>
          <a:p>
            <a:pPr/>
            <a:r>
              <a:t>IETF стандарт впервые описанный в 1989 году в RFC 1105; в Internet используется с 1994 года; сейчас используется RFC 4271 (4-ая версия, 2006 год)</a:t>
            </a:r>
          </a:p>
          <a:p>
            <a:pPr/>
          </a:p>
          <a:p>
            <a:pPr/>
            <a:r>
              <a:t>Что такое Control Plane, Data Plane, RIB, FIB и ещё какие-то таблицы</a:t>
            </a:r>
          </a:p>
          <a:p>
            <a:pPr/>
          </a:p>
          <a:p>
            <a:pPr/>
            <a:r>
              <a:t>Популярные софтовые реализации BGP: BIRD, FRRouting (форк Quagga)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Спасибо за внимание!"/>
          <p:cNvSpPr txBox="1"/>
          <p:nvPr>
            <p:ph type="ctrTitle"/>
          </p:nvPr>
        </p:nvSpPr>
        <p:spPr>
          <a:xfrm>
            <a:off x="2381249" y="4889528"/>
            <a:ext cx="19621502" cy="2085319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  <p:sp>
        <p:nvSpPr>
          <p:cNvPr id="202" name="В презентации использованы следующие материалы:…"/>
          <p:cNvSpPr txBox="1"/>
          <p:nvPr>
            <p:ph type="subTitle" sz="quarter" idx="1"/>
          </p:nvPr>
        </p:nvSpPr>
        <p:spPr>
          <a:xfrm>
            <a:off x="9818030" y="10574705"/>
            <a:ext cx="14314285" cy="3026233"/>
          </a:xfrm>
          <a:prstGeom prst="rect">
            <a:avLst/>
          </a:prstGeom>
        </p:spPr>
        <p:txBody>
          <a:bodyPr/>
          <a:lstStyle/>
          <a:p>
            <a:pPr algn="l">
              <a:defRPr sz="2800"/>
            </a:pPr>
            <a:r>
              <a:t>В презентации использованы следующие материалы: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BGP(4) RFC --- </a:t>
            </a:r>
            <a:r>
              <a:rPr u="sng">
                <a:hlinkClick r:id="rId2" invalidUrl="" action="" tgtFrame="" tooltip="" history="1" highlightClick="0" endSnd="0"/>
              </a:rPr>
              <a:t>https://datatracker.ietf.org/doc/html/rfc4271</a:t>
            </a:r>
            <a:r>
              <a:t> </a:t>
            </a:r>
          </a:p>
          <a:p>
            <a:pPr algn="l">
              <a:defRPr sz="2800"/>
            </a:pPr>
            <a:r>
              <a:t>ECMP - </a:t>
            </a:r>
            <a:r>
              <a:rPr u="sng">
                <a:hlinkClick r:id="rId3" invalidUrl="" action="" tgtFrame="" tooltip="" history="1" highlightClick="0" endSnd="0"/>
              </a:rPr>
              <a:t>https://nag.ru/material/36217</a:t>
            </a:r>
          </a:p>
          <a:p>
            <a:pPr algn="l">
              <a:defRPr sz="2800"/>
            </a:pPr>
            <a:r>
              <a:t>BGP - </a:t>
            </a:r>
            <a:r>
              <a:rPr u="sng">
                <a:hlinkClick r:id="rId4" invalidUrl="" action="" tgtFrame="" tooltip="" history="1" highlightClick="0" endSnd="0"/>
              </a:rPr>
              <a:t>https://habr.com/ru/post/184350</a:t>
            </a:r>
          </a:p>
          <a:p>
            <a:pPr algn="l">
              <a:defRPr sz="2800"/>
            </a:pPr>
            <a:r>
              <a:t>AFI - </a:t>
            </a:r>
            <a:r>
              <a:rPr u="sng">
                <a:hlinkClick r:id="rId5" invalidUrl="" action="" tgtFrame="" tooltip="" history="1" highlightClick="0" endSnd="0"/>
              </a:rPr>
              <a:t>https://www.iana.org/assignments/address-family-numbers/address-family-numbers.xhtml</a:t>
            </a:r>
          </a:p>
          <a:p>
            <a:pPr algn="l">
              <a:defRPr sz="2800"/>
            </a:pPr>
            <a:r>
              <a:t>SAFI - https://www.iana.org/assignments/safi-namespace/safi-namespace.xhtml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Как выглядит BGP?"/>
          <p:cNvSpPr txBox="1"/>
          <p:nvPr>
            <p:ph type="ctrTitle"/>
          </p:nvPr>
        </p:nvSpPr>
        <p:spPr>
          <a:xfrm>
            <a:off x="2387600" y="562929"/>
            <a:ext cx="19621500" cy="2151625"/>
          </a:xfrm>
          <a:prstGeom prst="rect">
            <a:avLst/>
          </a:prstGeom>
        </p:spPr>
        <p:txBody>
          <a:bodyPr/>
          <a:lstStyle/>
          <a:p>
            <a:pPr/>
            <a:r>
              <a:t>Как выглядит BGP?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6503" y="3006570"/>
            <a:ext cx="12916896" cy="988726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S(N) - Autonomous System (Number) -…"/>
          <p:cNvSpPr txBox="1"/>
          <p:nvPr>
            <p:ph type="subTitle" sz="quarter" idx="1"/>
          </p:nvPr>
        </p:nvSpPr>
        <p:spPr>
          <a:xfrm>
            <a:off x="15629014" y="4361606"/>
            <a:ext cx="7098979" cy="6907840"/>
          </a:xfrm>
          <a:prstGeom prst="rect">
            <a:avLst/>
          </a:prstGeom>
        </p:spPr>
        <p:txBody>
          <a:bodyPr/>
          <a:lstStyle/>
          <a:p>
            <a:pPr defTabSz="800735">
              <a:defRPr sz="5432"/>
            </a:pPr>
            <a:r>
              <a:rPr>
                <a:solidFill>
                  <a:schemeClr val="accent1"/>
                </a:solidFill>
              </a:rPr>
              <a:t>AS(N)</a:t>
            </a:r>
            <a:r>
              <a:t> - Autonomous System (Number) -</a:t>
            </a:r>
          </a:p>
          <a:p>
            <a:pPr defTabSz="800735">
              <a:defRPr sz="5432"/>
            </a:pPr>
          </a:p>
          <a:p>
            <a:pPr defTabSz="800735">
              <a:defRPr sz="5432"/>
            </a:pPr>
            <a:r>
              <a:rPr>
                <a:solidFill>
                  <a:schemeClr val="accent1"/>
                </a:solidFill>
              </a:rPr>
              <a:t>iBGP</a:t>
            </a:r>
            <a:r>
              <a:t> - internal BGP (связи внутри ASN)</a:t>
            </a:r>
          </a:p>
          <a:p>
            <a:pPr defTabSz="800735">
              <a:defRPr sz="5432"/>
            </a:pPr>
          </a:p>
          <a:p>
            <a:pPr defTabSz="800735">
              <a:defRPr sz="5432"/>
            </a:pPr>
            <a:r>
              <a:rPr>
                <a:solidFill>
                  <a:schemeClr val="accent1"/>
                </a:solidFill>
              </a:rPr>
              <a:t>eBGP</a:t>
            </a:r>
            <a:r>
              <a:t> - external BGP (связи между разными ASN)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Таков путь BGP до EGOV?…"/>
          <p:cNvSpPr txBox="1"/>
          <p:nvPr>
            <p:ph type="ctrTitle"/>
          </p:nvPr>
        </p:nvSpPr>
        <p:spPr>
          <a:xfrm>
            <a:off x="1804926" y="86197"/>
            <a:ext cx="19621501" cy="2151624"/>
          </a:xfrm>
          <a:prstGeom prst="rect">
            <a:avLst/>
          </a:prstGeom>
        </p:spPr>
        <p:txBody>
          <a:bodyPr/>
          <a:lstStyle/>
          <a:p>
            <a:pPr defTabSz="462280">
              <a:defRPr sz="7392"/>
            </a:pPr>
            <a:r>
              <a:t>Таков путь BGP до EGOV?</a:t>
            </a:r>
          </a:p>
          <a:p>
            <a:pPr defTabSz="462280">
              <a:defRPr sz="7392"/>
            </a:pPr>
            <a:r>
              <a:t>Что такое Looking glass?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1978" y="2165350"/>
            <a:ext cx="20602222" cy="11118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Что нужно знать о BGP с точки зрения ИБ(ACL)"/>
          <p:cNvSpPr txBox="1"/>
          <p:nvPr>
            <p:ph type="ctrTitle"/>
          </p:nvPr>
        </p:nvSpPr>
        <p:spPr>
          <a:xfrm>
            <a:off x="2381250" y="891409"/>
            <a:ext cx="19621501" cy="3924301"/>
          </a:xfrm>
          <a:prstGeom prst="rect">
            <a:avLst/>
          </a:prstGeom>
        </p:spPr>
        <p:txBody>
          <a:bodyPr/>
          <a:lstStyle/>
          <a:p>
            <a:pPr/>
            <a:r>
              <a:t>Что нужно знать о BGP с точки зрения ИБ(ACL)</a:t>
            </a:r>
          </a:p>
        </p:txBody>
      </p:sp>
      <p:sp>
        <p:nvSpPr>
          <p:cNvPr id="133" name="ТСР-порт 179 - должен быть открыт :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ТСР-порт 179 - должен быть открыт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/>
        </p:nvSpPr>
        <p:spPr>
          <a:xfrm>
            <a:off x="8711356" y="12515851"/>
            <a:ext cx="7100700" cy="1"/>
          </a:xfrm>
          <a:prstGeom prst="line">
            <a:avLst/>
          </a:prstGeom>
          <a:ln w="355600">
            <a:solidFill>
              <a:srgbClr val="75B1D4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6" name="Line"/>
          <p:cNvSpPr/>
          <p:nvPr/>
        </p:nvSpPr>
        <p:spPr>
          <a:xfrm>
            <a:off x="9996898" y="12519629"/>
            <a:ext cx="4813967" cy="1"/>
          </a:xfrm>
          <a:prstGeom prst="line">
            <a:avLst/>
          </a:prstGeom>
          <a:ln w="825500">
            <a:solidFill>
              <a:srgbClr val="75B1D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37" name="Состояния BGP сессии"/>
          <p:cNvSpPr txBox="1"/>
          <p:nvPr>
            <p:ph type="ctrTitle"/>
          </p:nvPr>
        </p:nvSpPr>
        <p:spPr>
          <a:xfrm>
            <a:off x="2381249" y="416846"/>
            <a:ext cx="19621501" cy="2103484"/>
          </a:xfrm>
          <a:prstGeom prst="rect">
            <a:avLst/>
          </a:prstGeom>
        </p:spPr>
        <p:txBody>
          <a:bodyPr/>
          <a:lstStyle/>
          <a:p>
            <a:pPr/>
            <a:r>
              <a:t>Состояния BGP сессии</a:t>
            </a:r>
          </a:p>
        </p:txBody>
      </p:sp>
      <p:sp>
        <p:nvSpPr>
          <p:cNvPr id="138" name="ТСР-порт 179"/>
          <p:cNvSpPr txBox="1"/>
          <p:nvPr/>
        </p:nvSpPr>
        <p:spPr>
          <a:xfrm>
            <a:off x="12074698" y="8228717"/>
            <a:ext cx="4154407" cy="935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defRPr sz="5376">
                <a:solidFill>
                  <a:schemeClr val="accent1"/>
                </a:solidFill>
              </a:defRPr>
            </a:lvl1pPr>
          </a:lstStyle>
          <a:p>
            <a:pPr/>
            <a:r>
              <a:t>ТСР-порт 179</a:t>
            </a:r>
          </a:p>
        </p:txBody>
      </p:sp>
      <p:graphicFrame>
        <p:nvGraphicFramePr>
          <p:cNvPr id="139" name="Table"/>
          <p:cNvGraphicFramePr/>
          <p:nvPr/>
        </p:nvGraphicFramePr>
        <p:xfrm>
          <a:off x="2599481" y="2876550"/>
          <a:ext cx="19621501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804400"/>
                <a:gridCol w="9804400"/>
              </a:tblGrid>
              <a:tr h="949960">
                <a:tc gridSpan="2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BGP состояния соседства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  <a:solidFill>
                      <a:schemeClr val="accent1">
                        <a:hueOff val="-313507"/>
                        <a:satOff val="34334"/>
                        <a:lumOff val="-8266"/>
                        <a:alpha val="62000"/>
                      </a:schemeClr>
                    </a:solidFill>
                  </a:tcPr>
                </a:tc>
                <a:tc hMerge="1">
                  <a:tcPr/>
                </a:tc>
              </a:tr>
              <a:tr h="9499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ТСР-состояния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  <a:solidFill>
                      <a:schemeClr val="accent1">
                        <a:hueOff val="-313507"/>
                        <a:satOff val="34334"/>
                        <a:lumOff val="-8266"/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BGP-состояния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  <a:solidFill>
                      <a:schemeClr val="accent1">
                        <a:hueOff val="-313507"/>
                        <a:satOff val="34334"/>
                        <a:lumOff val="-8266"/>
                        <a:alpha val="62000"/>
                      </a:schemeClr>
                    </a:solidFill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OpenSent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Connect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OpenConfirm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Active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858585"/>
                          </a:solidFill>
                        </a:rPr>
                        <a:t>Established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4780AA"/>
                      </a:solidFill>
                      <a:miter lim="400000"/>
                    </a:lnL>
                    <a:lnR w="63500">
                      <a:solidFill>
                        <a:srgbClr val="4780AA"/>
                      </a:solidFill>
                      <a:miter lim="400000"/>
                    </a:lnR>
                    <a:lnT w="63500">
                      <a:solidFill>
                        <a:srgbClr val="4780AA"/>
                      </a:solidFill>
                      <a:miter lim="400000"/>
                    </a:lnT>
                    <a:lnB w="63500">
                      <a:solidFill>
                        <a:srgbClr val="4780AA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3062" y="9386658"/>
            <a:ext cx="10381639" cy="249808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ТСР-соединение"/>
          <p:cNvSpPr txBox="1"/>
          <p:nvPr>
            <p:ph type="subTitle" sz="quarter" idx="1"/>
          </p:nvPr>
        </p:nvSpPr>
        <p:spPr>
          <a:xfrm>
            <a:off x="8853532" y="9205210"/>
            <a:ext cx="7100699" cy="1178207"/>
          </a:xfrm>
          <a:prstGeom prst="rect">
            <a:avLst/>
          </a:prstGeom>
        </p:spPr>
        <p:txBody>
          <a:bodyPr/>
          <a:lstStyle/>
          <a:p>
            <a:pPr/>
            <a:r>
              <a:t>ТСР-соединение</a:t>
            </a:r>
          </a:p>
        </p:txBody>
      </p:sp>
      <p:sp>
        <p:nvSpPr>
          <p:cNvPr id="142" name="BGP-соединение"/>
          <p:cNvSpPr txBox="1"/>
          <p:nvPr/>
        </p:nvSpPr>
        <p:spPr>
          <a:xfrm>
            <a:off x="8853532" y="10532870"/>
            <a:ext cx="7100699" cy="1178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BGP-соединение</a:t>
            </a:r>
          </a:p>
        </p:txBody>
      </p:sp>
      <p:sp>
        <p:nvSpPr>
          <p:cNvPr id="143" name="BGP Established"/>
          <p:cNvSpPr txBox="1"/>
          <p:nvPr/>
        </p:nvSpPr>
        <p:spPr>
          <a:xfrm>
            <a:off x="9132594" y="12177143"/>
            <a:ext cx="6542575" cy="703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35634">
              <a:defRPr sz="4312"/>
            </a:lvl1pPr>
          </a:lstStyle>
          <a:p>
            <a:pPr/>
            <a:r>
              <a:t>BGP Established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BGP finite state machine(FSM)"/>
          <p:cNvSpPr txBox="1"/>
          <p:nvPr>
            <p:ph type="ctrTitle"/>
          </p:nvPr>
        </p:nvSpPr>
        <p:spPr>
          <a:xfrm>
            <a:off x="1404497" y="303633"/>
            <a:ext cx="20598254" cy="2163726"/>
          </a:xfrm>
          <a:prstGeom prst="rect">
            <a:avLst/>
          </a:prstGeom>
        </p:spPr>
        <p:txBody>
          <a:bodyPr/>
          <a:lstStyle/>
          <a:p>
            <a:pPr/>
            <a:r>
              <a:t>BGP finite state machine(FSM)</a:t>
            </a:r>
          </a:p>
        </p:txBody>
      </p:sp>
      <p:sp>
        <p:nvSpPr>
          <p:cNvPr id="146" name="Idle: ТСР…"/>
          <p:cNvSpPr txBox="1"/>
          <p:nvPr>
            <p:ph type="subTitle" idx="1"/>
          </p:nvPr>
        </p:nvSpPr>
        <p:spPr>
          <a:xfrm>
            <a:off x="9726707" y="2713380"/>
            <a:ext cx="13702165" cy="10318552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chemeClr val="accent1"/>
                </a:solidFill>
              </a:rPr>
              <a:t>Idle:</a:t>
            </a:r>
            <a:r>
              <a:t> ТСР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Connect:</a:t>
            </a:r>
            <a:r>
              <a:t> ТСР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Active:</a:t>
            </a:r>
            <a:r>
              <a:t> ТСР (плохо, хоть и звучит позитивно)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OpenSent:</a:t>
            </a:r>
            <a:r>
              <a:t> BGP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OpenConfirm:</a:t>
            </a:r>
            <a:r>
              <a:t> BGP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Established:</a:t>
            </a:r>
            <a:r>
              <a:t> BGP (всё хорошо!)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265" y="2725353"/>
            <a:ext cx="7973998" cy="10294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GP-сообщения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/>
          <a:p>
            <a:pPr/>
            <a:r>
              <a:t>BGP-сообщения</a:t>
            </a:r>
          </a:p>
        </p:txBody>
      </p:sp>
      <p:sp>
        <p:nvSpPr>
          <p:cNvPr id="150" name="OPEN: содержит параметры пира для проверки…"/>
          <p:cNvSpPr txBox="1"/>
          <p:nvPr>
            <p:ph type="subTitle" sz="half" idx="1"/>
          </p:nvPr>
        </p:nvSpPr>
        <p:spPr>
          <a:xfrm>
            <a:off x="1906389" y="6872097"/>
            <a:ext cx="20571222" cy="6361082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chemeClr val="accent1"/>
                </a:solidFill>
              </a:rPr>
              <a:t>OPEN:</a:t>
            </a:r>
            <a:r>
              <a:t> содержит параметры пира для проверки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UPDATE:</a:t>
            </a:r>
            <a:r>
              <a:t> отсылка маршрутной информации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NOTIFICATION:</a:t>
            </a:r>
            <a:r>
              <a:t> сообщения BGP-соединение об ошибке</a:t>
            </a:r>
          </a:p>
          <a:p>
            <a:pPr/>
          </a:p>
          <a:p>
            <a:pPr/>
            <a:r>
              <a:rPr b="1">
                <a:solidFill>
                  <a:schemeClr val="accent1"/>
                </a:solidFill>
              </a:rPr>
              <a:t>KEEPALIVE:</a:t>
            </a:r>
            <a:r>
              <a:t> сосед доступен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128" y="2534022"/>
            <a:ext cx="85217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HEADER:(заголовок) BGP-сообщения всегда одинаковой длины -16 байт"/>
          <p:cNvSpPr txBox="1"/>
          <p:nvPr/>
        </p:nvSpPr>
        <p:spPr>
          <a:xfrm>
            <a:off x="9669337" y="2654702"/>
            <a:ext cx="12148153" cy="4012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rPr b="1">
                <a:solidFill>
                  <a:schemeClr val="accent1"/>
                </a:solidFill>
              </a:rPr>
              <a:t>HEADER:(заголовок)</a:t>
            </a:r>
            <a:r>
              <a:t> BGP-сообщения всегда одинаковой длины -16 байт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GP-маршруты - путь в RIB"/>
          <p:cNvSpPr txBox="1"/>
          <p:nvPr>
            <p:ph type="ctrTitle"/>
          </p:nvPr>
        </p:nvSpPr>
        <p:spPr>
          <a:xfrm>
            <a:off x="2381250" y="285976"/>
            <a:ext cx="19621500" cy="2163727"/>
          </a:xfrm>
          <a:prstGeom prst="rect">
            <a:avLst/>
          </a:prstGeom>
        </p:spPr>
        <p:txBody>
          <a:bodyPr/>
          <a:lstStyle>
            <a:lvl1pPr defTabSz="808990">
              <a:defRPr sz="12936"/>
            </a:lvl1pPr>
          </a:lstStyle>
          <a:p>
            <a:pPr/>
            <a:r>
              <a:t>BGP-маршруты - путь в RIB</a:t>
            </a:r>
          </a:p>
        </p:txBody>
      </p:sp>
      <p:sp>
        <p:nvSpPr>
          <p:cNvPr id="155" name="RIB - таблица маршрутизации, хранящая только лучшие из лучших маршрутов…"/>
          <p:cNvSpPr txBox="1"/>
          <p:nvPr>
            <p:ph type="subTitle" sz="half" idx="1"/>
          </p:nvPr>
        </p:nvSpPr>
        <p:spPr>
          <a:xfrm>
            <a:off x="2252955" y="4239284"/>
            <a:ext cx="19878090" cy="5726782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chemeClr val="accent1"/>
                </a:solidFill>
              </a:rPr>
              <a:t>RIB</a:t>
            </a:r>
            <a:r>
              <a:t> - таблица маршрутизации, хранящая только лучшие из лучших маршрутов</a:t>
            </a:r>
          </a:p>
          <a:p>
            <a:pPr/>
          </a:p>
          <a:p>
            <a:pPr/>
            <a:r>
              <a:t>BGP анонсирует в RIB только </a:t>
            </a:r>
            <a:r>
              <a:rPr>
                <a:solidFill>
                  <a:schemeClr val="accent1"/>
                </a:solidFill>
              </a:rPr>
              <a:t>лучшие префиксы(маршруты)</a:t>
            </a:r>
          </a:p>
          <a:p>
            <a:pPr/>
            <a:endParaRPr b="1">
              <a:solidFill>
                <a:schemeClr val="accent1"/>
              </a:solidFill>
            </a:endParaRPr>
          </a:p>
          <a:p>
            <a:pPr/>
            <a:r>
              <a:t>B</a:t>
            </a:r>
            <a:r>
              <a:rPr b="1"/>
              <a:t>GP-</a:t>
            </a:r>
            <a:r>
              <a:t>префиксу(маршруту) присваиваются дополнительные </a:t>
            </a:r>
            <a:r>
              <a:rPr>
                <a:solidFill>
                  <a:schemeClr val="accent1"/>
                </a:solidFill>
              </a:rPr>
              <a:t>BGP-атрибуты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